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59"/>
  </p:notesMasterIdLst>
  <p:handoutMasterIdLst>
    <p:handoutMasterId r:id="rId60"/>
  </p:handoutMasterIdLst>
  <p:sldIdLst>
    <p:sldId id="256" r:id="rId7"/>
    <p:sldId id="257" r:id="rId8"/>
    <p:sldId id="311"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309" r:id="rId30"/>
    <p:sldId id="310" r:id="rId31"/>
    <p:sldId id="295"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A35"/>
    <a:srgbClr val="1E4B87"/>
    <a:srgbClr val="BF5700"/>
    <a:srgbClr val="FF8200"/>
    <a:srgbClr val="1B306B"/>
    <a:srgbClr val="262626"/>
    <a:srgbClr val="FFCC00"/>
    <a:srgbClr val="F8F8F8"/>
    <a:srgbClr val="EEECE1"/>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423" autoAdjust="0"/>
    <p:restoredTop sz="79972" autoAdjust="0"/>
  </p:normalViewPr>
  <p:slideViewPr>
    <p:cSldViewPr>
      <p:cViewPr varScale="1">
        <p:scale>
          <a:sx n="99" d="100"/>
          <a:sy n="99" d="100"/>
        </p:scale>
        <p:origin x="432" y="1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10/25/2018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10/25/2018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32</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 end” and “back 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46</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9894534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13"/>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10/25/2018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hyperlink" Target="https://www.youtube.com/watch?v=ieb6Svbc10E&amp;index=1&amp;list=PLgJ8UgkiorCnMLsUevoQRxH8t9bt7ne1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6439" y="666733"/>
            <a:ext cx="9192194" cy="6721792"/>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672099"/>
            <a:ext cx="9296400" cy="620129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val="17775999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rotWithShape="1">
          <a:blip r:embed="rId3">
            <a:extLst>
              <a:ext uri="{28A0092B-C50C-407E-A947-70E740481C1C}">
                <a14:useLocalDpi xmlns:a14="http://schemas.microsoft.com/office/drawing/2010/main" val="0"/>
              </a:ext>
            </a:extLst>
          </a:blip>
          <a:srcRect l="326" t="1124" r="-326" b="1566"/>
          <a:stretch/>
        </p:blipFill>
        <p:spPr>
          <a:xfrm>
            <a:off x="0" y="653854"/>
            <a:ext cx="9220200" cy="5831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90025" y="685800"/>
            <a:ext cx="10036867" cy="5751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90192" y="653854"/>
            <a:ext cx="11029592" cy="6204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Excited </a:t>
            </a:r>
            <a:r>
              <a:rPr lang="en" altLang="en" sz="3200" dirty="0">
                <a:latin typeface="Arial" panose="020B0604020202020204" pitchFamily="34" charset="0"/>
                <a:ea typeface="Roboto" pitchFamily="2" charset="0"/>
                <a:cs typeface="Arial" panose="020B0604020202020204" pitchFamily="34" charset="0"/>
              </a:rPr>
              <a:t>about 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1200150" lvl="1" indent="-514350">
              <a:spcBef>
                <a:spcPts val="0"/>
              </a:spcBef>
              <a:buFont typeface="+mj-lt"/>
              <a:buAutoNum type="arabicPeriod"/>
            </a:pPr>
            <a:r>
              <a:rPr lang="en-US" sz="28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28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2800" dirty="0">
                <a:latin typeface="Arial" panose="020B0604020202020204" pitchFamily="34" charset="0"/>
                <a:ea typeface="Roboto" panose="02000000000000000000" pitchFamily="2" charset="0"/>
                <a:cs typeface="Arial" panose="020B0604020202020204" pitchFamily="34" charset="0"/>
              </a:rPr>
              <a:t>.</a:t>
            </a:r>
          </a:p>
          <a:p>
            <a:pPr marL="1200150" lvl="1" indent="-514350">
              <a:spcBef>
                <a:spcPts val="0"/>
              </a:spcBef>
              <a:buFont typeface="+mj-lt"/>
              <a:buAutoNum type="arabicPeriod"/>
            </a:pPr>
            <a:endParaRPr lang="en-US" sz="2800" dirty="0">
              <a:latin typeface="Arial" panose="020B0604020202020204" pitchFamily="34" charset="0"/>
              <a:ea typeface="Roboto" panose="02000000000000000000" pitchFamily="2" charset="0"/>
              <a:cs typeface="Arial" panose="020B0604020202020204" pitchFamily="34" charset="0"/>
            </a:endParaRPr>
          </a:p>
          <a:p>
            <a:pPr marL="1200150" lvl="1" indent="-514350">
              <a:spcBef>
                <a:spcPts val="0"/>
              </a:spcBef>
              <a:buFont typeface="+mj-lt"/>
              <a:buAutoNum type="arabicPeriod"/>
            </a:pPr>
            <a:r>
              <a:rPr lang="en-US" sz="28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2800" u="sng" dirty="0">
                <a:latin typeface="Arial" panose="020B0604020202020204" pitchFamily="34" charset="0"/>
                <a:ea typeface="Roboto" panose="02000000000000000000" pitchFamily="2" charset="0"/>
                <a:cs typeface="Arial" panose="020B0604020202020204" pitchFamily="34" charset="0"/>
              </a:rPr>
              <a:t>CAN DO THIS</a:t>
            </a:r>
            <a:r>
              <a:rPr lang="en-US" sz="28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9700"/>
            <a:ext cx="9144000" cy="48928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14A6F17-0449-814D-9AB1-0F70C31D19C7}"/>
              </a:ext>
            </a:extLst>
          </p:cNvPr>
          <p:cNvSpPr/>
          <p:nvPr/>
        </p:nvSpPr>
        <p:spPr>
          <a:xfrm>
            <a:off x="952500" y="5629141"/>
            <a:ext cx="7239000" cy="646331"/>
          </a:xfrm>
          <a:prstGeom prst="rect">
            <a:avLst/>
          </a:prstGeom>
        </p:spPr>
        <p:txBody>
          <a:bodyPr wrap="square">
            <a:spAutoFit/>
          </a:bodyPr>
          <a:lstStyle/>
          <a:p>
            <a:r>
              <a:rPr lang="en-US" i="1" dirty="0">
                <a:latin typeface="Arial" panose="020B0604020202020204" pitchFamily="34" charset="0"/>
                <a:cs typeface="Arial" panose="020B0604020202020204" pitchFamily="34" charset="0"/>
              </a:rPr>
              <a:t>Jeff Dickey, Author of Write Modern Web Apps with the MEAN Stack: Mongo, Express, AngularJS, and </a:t>
            </a:r>
            <a:r>
              <a:rPr lang="en-US" i="1" dirty="0" err="1">
                <a:latin typeface="Arial" panose="020B0604020202020204" pitchFamily="34" charset="0"/>
                <a:cs typeface="Arial" panose="020B0604020202020204" pitchFamily="34" charset="0"/>
              </a:rPr>
              <a:t>Node.JS</a:t>
            </a:r>
            <a:endParaRPr lang="en-US"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1D3CA6-6AD0-D640-8E28-3736BAA661A5}"/>
              </a:ext>
            </a:extLst>
          </p:cNvPr>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Advice for the Journey</a:t>
            </a: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775326" y="3177381"/>
            <a:ext cx="3042684" cy="3008752"/>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5BEE9D69-BB30-174B-8AED-35CA99F76119}"/>
              </a:ext>
            </a:extLst>
          </p:cNvPr>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2107933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102160" y="3657600"/>
            <a:ext cx="3607275" cy="260794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01D99683-5C65-314D-9477-3B7E7A8299CA}"/>
              </a:ext>
            </a:extLst>
          </p:cNvPr>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9362260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3110BC-70F1-EF42-98FD-6C010493E3F5}"/>
              </a:ext>
            </a:extLst>
          </p:cNvPr>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Advice for the Journey</a:t>
            </a:r>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181600" y="3733800"/>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615EC8-41A9-FB44-A948-9AC097B470AC}"/>
              </a:ext>
            </a:extLst>
          </p:cNvPr>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10" name="Content Placeholder 2"/>
          <p:cNvSpPr txBox="1">
            <a:spLocks/>
          </p:cNvSpPr>
          <p:nvPr/>
        </p:nvSpPr>
        <p:spPr>
          <a:xfrm>
            <a:off x="920270" y="4876800"/>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1145374"/>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Path of Learning</a:t>
            </a:r>
            <a:endParaRPr lang="en-US" dirty="0"/>
          </a:p>
        </p:txBody>
      </p:sp>
    </p:spTree>
    <p:extLst>
      <p:ext uri="{BB962C8B-B14F-4D97-AF65-F5344CB8AC3E}">
        <p14:creationId xmlns:p14="http://schemas.microsoft.com/office/powerpoint/2010/main" val="9340363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a:t>
            </a:r>
            <a:r>
              <a:rPr lang="en-US" altLang="en" sz="2800">
                <a:latin typeface="Arial" panose="020B0604020202020204" pitchFamily="34" charset="0"/>
                <a:ea typeface="Roboto" panose="02000000000000000000" pitchFamily="2" charset="0"/>
                <a:cs typeface="Arial" panose="020B0604020202020204" pitchFamily="34" charset="0"/>
              </a:rPr>
              <a:t>Visual Studio Code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r>
              <a:rPr lang="en-US" altLang="en" sz="2800" dirty="0">
                <a:latin typeface="Arial" panose="020B0604020202020204" pitchFamily="34" charset="0"/>
                <a:ea typeface="Roboto" panose="02000000000000000000" pitchFamily="2" charset="0"/>
                <a:cs typeface="Arial" panose="020B0604020202020204" pitchFamily="34" charset="0"/>
              </a:rPr>
              <a:t>CLI</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US" altLang="en" sz="2800" dirty="0">
                <a:latin typeface="Arial" panose="020B0604020202020204" pitchFamily="34" charset="0"/>
                <a:ea typeface="Roboto" panose="02000000000000000000" pitchFamily="2" charset="0"/>
                <a:cs typeface="Arial" panose="020B0604020202020204" pitchFamily="34" charset="0"/>
              </a:rPr>
              <a:t>Visual Studio Code </a:t>
            </a:r>
            <a:r>
              <a:rPr lang="en" altLang="en" sz="2800" dirty="0">
                <a:latin typeface="Arial" panose="020B0604020202020204" pitchFamily="34" charset="0"/>
                <a:ea typeface="Roboto" panose="02000000000000000000" pitchFamily="2" charset="0"/>
                <a:cs typeface="Arial" panose="020B0604020202020204" pitchFamily="34" charset="0"/>
              </a:rPr>
              <a:t>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a16="http://schemas.microsoft.com/office/drawing/2014/main"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181264508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284408" y="5460883"/>
            <a:ext cx="8796315" cy="923330"/>
          </a:xfrm>
          <a:prstGeom prst="rect">
            <a:avLst/>
          </a:prstGeom>
        </p:spPr>
        <p:txBody>
          <a:bodyPr wrap="square" numCol="1">
            <a:spAutoFit/>
          </a:bodyPr>
          <a:lstStyle/>
          <a:p>
            <a:r>
              <a:rPr lang="en-US"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pic>
        <p:nvPicPr>
          <p:cNvPr id="8" name="Picture 7">
            <a:extLst>
              <a:ext uri="{FF2B5EF4-FFF2-40B4-BE49-F238E27FC236}">
                <a16:creationId xmlns:a16="http://schemas.microsoft.com/office/drawing/2014/main" id="{C266F3F8-89EB-B64C-8715-309177DCD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3400"/>
            <a:ext cx="9144000" cy="4896252"/>
          </a:xfrm>
          <a:prstGeom prst="rect">
            <a:avLst/>
          </a:prstGeom>
        </p:spPr>
      </p:pic>
    </p:spTree>
    <p:extLst>
      <p:ext uri="{BB962C8B-B14F-4D97-AF65-F5344CB8AC3E}">
        <p14:creationId xmlns:p14="http://schemas.microsoft.com/office/powerpoint/2010/main" val="27283048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5429653"/>
            <a:ext cx="9155741" cy="9840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304800" y="5614317"/>
            <a:ext cx="8665357" cy="646331"/>
          </a:xfrm>
          <a:prstGeom prst="rect">
            <a:avLst/>
          </a:prstGeom>
        </p:spPr>
        <p:txBody>
          <a:bodyPr wrap="square" numCol="1">
            <a:spAutoFit/>
          </a:bodyPr>
          <a:lstStyle/>
          <a:p>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4" name="Picture 3">
            <a:extLst>
              <a:ext uri="{FF2B5EF4-FFF2-40B4-BE49-F238E27FC236}">
                <a16:creationId xmlns:a16="http://schemas.microsoft.com/office/drawing/2014/main" id="{C35A9DC9-3BCA-4D48-8A37-BEC34474C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3400"/>
            <a:ext cx="9144000" cy="4896252"/>
          </a:xfrm>
          <a:prstGeom prst="rect">
            <a:avLst/>
          </a:prstGeom>
        </p:spPr>
      </p:pic>
    </p:spTree>
    <p:extLst>
      <p:ext uri="{BB962C8B-B14F-4D97-AF65-F5344CB8AC3E}">
        <p14:creationId xmlns:p14="http://schemas.microsoft.com/office/powerpoint/2010/main" val="95932411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4093428"/>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endParaRPr lang="en-US" sz="2000" b="1" u="sng"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pPr lvl="1"/>
            <a:endParaRPr lang="en-US" sz="2000" b="1"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800100" lvl="1"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800100" lvl="1"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800100" lvl="1"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632311"/>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endParaRPr lang="en-US" sz="2000" b="1" dirty="0">
              <a:latin typeface="Arial" panose="020B0604020202020204" pitchFamily="34" charset="0"/>
              <a:ea typeface="Roboto" pitchFamily="2" charset="0"/>
              <a:cs typeface="Arial" panose="020B0604020202020204" pitchFamily="34" charset="0"/>
            </a:endParaRP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209676" y="9630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057400" y="1828800"/>
            <a:ext cx="4876800" cy="40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20236"/>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9711" y="5310948"/>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7627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222729" y="831753"/>
            <a:ext cx="8686800" cy="5478423"/>
          </a:xfrm>
          <a:prstGeom prst="rect">
            <a:avLst/>
          </a:prstGeom>
          <a:noFill/>
        </p:spPr>
        <p:txBody>
          <a:bodyPr wrap="square" numCol="1" rtlCol="0">
            <a:spAutoFit/>
          </a:bodyPr>
          <a:lstStyle/>
          <a:p>
            <a:r>
              <a:rPr lang="en-US" sz="2200"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1257300" lvl="2"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has target="_blank" which opens a new tab when clicked</a:t>
            </a:r>
          </a:p>
          <a:p>
            <a:pPr marL="1257300" lvl="2"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1257300" lvl="2"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sz="2200" b="1" dirty="0">
                <a:latin typeface="Arial" panose="020B0604020202020204" pitchFamily="34" charset="0"/>
                <a:ea typeface="Roboto" pitchFamily="2" charset="0"/>
                <a:cs typeface="Arial" panose="020B0604020202020204" pitchFamily="34" charset="0"/>
              </a:rPr>
              <a:t>Bonus:</a:t>
            </a:r>
            <a:endParaRPr lang="en-US" sz="22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1200150" lvl="2"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1200150" lvl="2"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lvl="1" indent="0">
              <a:spcBef>
                <a:spcPts val="0"/>
              </a:spcBef>
              <a:buNone/>
            </a:pPr>
            <a:endParaRPr lang="en-US" dirty="0">
              <a:latin typeface="Arial" panose="020B0604020202020204" pitchFamily="34" charset="0"/>
              <a:ea typeface="Roboto" panose="02000000000000000000" pitchFamily="2" charset="0"/>
              <a:cs typeface="Arial" panose="020B0604020202020204" pitchFamily="34" charset="0"/>
            </a:endParaRPr>
          </a:p>
          <a:p>
            <a:pPr marL="1028700" lvl="1" indent="-342900">
              <a:spcBef>
                <a:spcPts val="0"/>
              </a:spcBef>
            </a:pPr>
            <a:r>
              <a:rPr lang="en-US" dirty="0">
                <a:latin typeface="Arial" panose="020B0604020202020204" pitchFamily="34" charset="0"/>
                <a:ea typeface="Roboto" panose="02000000000000000000" pitchFamily="2" charset="0"/>
                <a:cs typeface="Arial" panose="020B0604020202020204" pitchFamily="34" charset="0"/>
              </a:rPr>
              <a:t>Instructors</a:t>
            </a:r>
          </a:p>
          <a:p>
            <a:pPr marL="1028700" lvl="1" indent="-3429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1028700" lvl="1" indent="-342900">
              <a:spcBef>
                <a:spcPts val="0"/>
              </a:spcBef>
            </a:pPr>
            <a:r>
              <a:rPr lang="en-US" dirty="0">
                <a:latin typeface="Arial" panose="020B0604020202020204" pitchFamily="34" charset="0"/>
                <a:ea typeface="Roboto" panose="02000000000000000000" pitchFamily="2" charset="0"/>
                <a:cs typeface="Arial" panose="020B0604020202020204" pitchFamily="34" charset="0"/>
              </a:rPr>
              <a:t>TAs </a:t>
            </a:r>
          </a:p>
          <a:p>
            <a:pPr marL="1028700" lvl="1" indent="-3429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1028700" lvl="1" indent="-342900">
              <a:spcBef>
                <a:spcPts val="0"/>
              </a:spcBef>
            </a:pPr>
            <a:r>
              <a:rPr lang="en-US" dirty="0">
                <a:latin typeface="Arial" panose="020B0604020202020204" pitchFamily="34" charset="0"/>
                <a:ea typeface="Roboto" panose="02000000000000000000" pitchFamily="2" charset="0"/>
                <a:cs typeface="Arial" panose="020B0604020202020204" pitchFamily="34" charset="0"/>
              </a:rPr>
              <a:t>Student Success Team</a:t>
            </a:r>
          </a:p>
          <a:p>
            <a:pPr marL="1028700" lvl="1" indent="-3429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1028700" lvl="1" indent="-342900">
              <a:spcBef>
                <a:spcPts val="0"/>
              </a:spcBef>
            </a:pPr>
            <a:r>
              <a:rPr lang="en-US" dirty="0">
                <a:latin typeface="Arial" panose="020B0604020202020204" pitchFamily="34" charset="0"/>
                <a:ea typeface="Roboto" panose="02000000000000000000" pitchFamily="2" charset="0"/>
                <a:cs typeface="Arial" panose="020B0604020202020204" pitchFamily="34" charset="0"/>
              </a:rPr>
              <a:t>Career Coaches</a:t>
            </a:r>
          </a:p>
          <a:p>
            <a:pPr marL="1028700" lvl="1" indent="-3429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1028700" lvl="1" indent="-342900">
              <a:spcBef>
                <a:spcPts val="0"/>
              </a:spcBef>
            </a:pPr>
            <a:r>
              <a:rPr lang="en-US"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152400" y="10668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12524</TotalTime>
  <Words>2407</Words>
  <Application>Microsoft Office PowerPoint</Application>
  <PresentationFormat>On-screen Show (4:3)</PresentationFormat>
  <Paragraphs>480</Paragraphs>
  <Slides>52</Slides>
  <Notes>46</Notes>
  <HiddenSlides>0</HiddenSlides>
  <MMClips>0</MMClips>
  <ScaleCrop>false</ScaleCrop>
  <HeadingPairs>
    <vt:vector size="4" baseType="variant">
      <vt:variant>
        <vt:lpstr>Theme</vt:lpstr>
      </vt:variant>
      <vt:variant>
        <vt:i4>6</vt:i4>
      </vt:variant>
      <vt:variant>
        <vt:lpstr>Slide Titles</vt:lpstr>
      </vt:variant>
      <vt:variant>
        <vt:i4>52</vt:i4>
      </vt:variant>
    </vt:vector>
  </HeadingPairs>
  <TitlesOfParts>
    <vt:vector size="58" baseType="lpstr">
      <vt:lpstr>UCF - Theme</vt:lpstr>
      <vt:lpstr>1_Unbranded</vt:lpstr>
      <vt:lpstr>Rutgers - Theme</vt:lpstr>
      <vt:lpstr>Unbranded</vt:lpstr>
      <vt:lpstr>UTAustin</vt:lpstr>
      <vt:lpstr>UCLA</vt:lpstr>
      <vt:lpstr>The Zen of Coding</vt:lpstr>
      <vt:lpstr>Quick Introductions! (30 seconds)</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Nicholas Bartlett</cp:lastModifiedBy>
  <cp:revision>1479</cp:revision>
  <cp:lastPrinted>2016-01-30T16:23:56Z</cp:lastPrinted>
  <dcterms:created xsi:type="dcterms:W3CDTF">2015-01-20T17:19:00Z</dcterms:created>
  <dcterms:modified xsi:type="dcterms:W3CDTF">2018-10-25T23:04:16Z</dcterms:modified>
</cp:coreProperties>
</file>